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3CBA5AB-1161-4F72-B18D-E364A51EA3D1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A5AB-1161-4F72-B18D-E364A51EA3D1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A5AB-1161-4F72-B18D-E364A51EA3D1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A5AB-1161-4F72-B18D-E364A51EA3D1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A5AB-1161-4F72-B18D-E364A51EA3D1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A5AB-1161-4F72-B18D-E364A51EA3D1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A5AB-1161-4F72-B18D-E364A51EA3D1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A5AB-1161-4F72-B18D-E364A51EA3D1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A5AB-1161-4F72-B18D-E364A51EA3D1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D3CBA5AB-1161-4F72-B18D-E364A51EA3D1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3CBA5AB-1161-4F72-B18D-E364A51EA3D1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3CBA5AB-1161-4F72-B18D-E364A51EA3D1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1698969-E9F9-4220-BD23-99F70EF762A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hyperlink" Target="https://go.boarddocs.com/vsba/richmond/Board.nsf/Public" TargetMode="External"/><Relationship Id="rId4" Type="http://schemas.openxmlformats.org/officeDocument/2006/relationships/hyperlink" Target="https://www.congress.gov/114/plaws/publ95/PLAW-114publ95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Schoolwide Title I Programs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32500" lnSpcReduction="20000"/>
          </a:bodyPr>
          <a:lstStyle/>
          <a:p>
            <a:endParaRPr lang="en-US"/>
          </a:p>
          <a:p>
            <a:r>
              <a:rPr lang="en-US"/>
              <a:t>Facts for Parents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Office of Grant Monitoring and Compliance</a:t>
            </a:r>
          </a:p>
          <a:p>
            <a:r>
              <a:rPr lang="en-US"/>
              <a:t>Richmond Public Schools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8B88059-5961-4B88-86FD-044350375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7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93"/>
    </mc:Choice>
    <mc:Fallback xmlns="">
      <p:transition spd="slow" advTm="18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Attend the school’s annual Title I meeting and provide feedback on how you think Title I funds should be used to provide parent and family engagement.</a:t>
            </a:r>
          </a:p>
          <a:p>
            <a:r>
              <a:rPr lang="en-US" dirty="0">
                <a:latin typeface="Josefin Sans" panose="020B0604020202020204" charset="0"/>
              </a:rPr>
              <a:t>Go to parent/teacher conferences.</a:t>
            </a:r>
          </a:p>
          <a:p>
            <a:r>
              <a:rPr lang="en-US" dirty="0">
                <a:latin typeface="Josefin Sans" panose="020B0604020202020204" charset="0"/>
              </a:rPr>
              <a:t>Review parent notifications provided by the school.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Role of Parents and Family</a:t>
            </a:r>
            <a:r>
              <a:rPr lang="en-US" dirty="0"/>
              <a:t>	</a:t>
            </a:r>
          </a:p>
        </p:txBody>
      </p:sp>
      <p:pic>
        <p:nvPicPr>
          <p:cNvPr id="4" name="Picture 6" descr="Image result for pictures of parents reading to chi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342529"/>
            <a:ext cx="3352800" cy="206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5447C30-789A-44BB-9F0B-5DDC3A079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0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8"/>
    </mc:Choice>
    <mc:Fallback xmlns="">
      <p:transition spd="slow" advTm="29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Josefin Sans" pitchFamily="2" charset="0"/>
              </a:rPr>
              <a:t>Annual School Quality Profiles</a:t>
            </a:r>
          </a:p>
          <a:p>
            <a:endParaRPr lang="en-US" dirty="0">
              <a:latin typeface="Josefin Sans" pitchFamily="2" charset="0"/>
            </a:endParaRPr>
          </a:p>
          <a:p>
            <a:r>
              <a:rPr lang="en-US" dirty="0">
                <a:latin typeface="Josefin Sans" pitchFamily="2" charset="0"/>
              </a:rPr>
              <a:t>Parental Notification of Assessment Opt Out Policies under ESSA </a:t>
            </a:r>
          </a:p>
          <a:p>
            <a:endParaRPr lang="en-US" dirty="0">
              <a:latin typeface="Josefin Sans" pitchFamily="2" charset="0"/>
            </a:endParaRPr>
          </a:p>
          <a:p>
            <a:r>
              <a:rPr lang="en-US" dirty="0">
                <a:latin typeface="Josefin Sans" pitchFamily="2" charset="0"/>
              </a:rPr>
              <a:t>“Right to Know Letter”</a:t>
            </a:r>
          </a:p>
          <a:p>
            <a:endParaRPr lang="en-US" dirty="0">
              <a:latin typeface="Josefin Sans" pitchFamily="2" charset="0"/>
            </a:endParaRPr>
          </a:p>
          <a:p>
            <a:r>
              <a:rPr lang="en-US" dirty="0">
                <a:latin typeface="Josefin Sans" pitchFamily="2" charset="0"/>
              </a:rPr>
              <a:t>“Four Week Letter”</a:t>
            </a:r>
          </a:p>
          <a:p>
            <a:endParaRPr lang="en-US" dirty="0">
              <a:latin typeface="Josefin Sans" pitchFamily="2" charset="0"/>
            </a:endParaRPr>
          </a:p>
          <a:p>
            <a:pPr fontAlgn="t"/>
            <a:r>
              <a:rPr lang="en-US" dirty="0">
                <a:latin typeface="Josefin Sans" pitchFamily="2" charset="0"/>
              </a:rPr>
              <a:t>English Learner Parental Notification Letter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Required Notifications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38389E-5301-4C69-B8E8-DDC6722CE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4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98"/>
    </mc:Choice>
    <mc:Fallback xmlns="">
      <p:transition spd="slow" advTm="133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</a:t>
            </a:r>
            <a:r>
              <a:rPr lang="en-US" dirty="0">
                <a:latin typeface="Josefin Sans" panose="020B0604020202020204" charset="0"/>
              </a:rPr>
              <a:t>ke sure your child gets to school on time each day.</a:t>
            </a:r>
          </a:p>
          <a:p>
            <a:r>
              <a:rPr lang="en-US" dirty="0">
                <a:latin typeface="Josefin Sans" panose="020B0604020202020204" charset="0"/>
              </a:rPr>
              <a:t>Talk with your child about school.</a:t>
            </a:r>
          </a:p>
          <a:p>
            <a:r>
              <a:rPr lang="en-US" dirty="0">
                <a:latin typeface="Josefin Sans" panose="020B0604020202020204" charset="0"/>
              </a:rPr>
              <a:t>Set up a quiet place for your child to study and do homework. Be there to help when needed. </a:t>
            </a:r>
          </a:p>
          <a:p>
            <a:r>
              <a:rPr lang="en-US" dirty="0">
                <a:latin typeface="Josefin Sans" panose="020B0604020202020204" charset="0"/>
              </a:rPr>
              <a:t>Read together often and talk about what you’ve read.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Josefin Sans" panose="020B0604020202020204" charset="0"/>
              </a:rPr>
              <a:t>Supporting your child at home…</a:t>
            </a:r>
          </a:p>
        </p:txBody>
      </p:sp>
      <p:pic>
        <p:nvPicPr>
          <p:cNvPr id="6146" name="Picture 2" descr="Image result for pictures of parents supporting childr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17571"/>
            <a:ext cx="39433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D9C2C0D-EADB-4CD1-906C-85CFC7DA3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8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0"/>
    </mc:Choice>
    <mc:Fallback xmlns="">
      <p:transition spd="slow" advTm="2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Josefin Sans" panose="020B0604020202020204" charset="0"/>
              </a:rPr>
              <a:t>Remember, it is a team effort!</a:t>
            </a:r>
          </a:p>
        </p:txBody>
      </p:sp>
      <p:pic>
        <p:nvPicPr>
          <p:cNvPr id="7170" name="Picture 2" descr="Image result for pictures of parents supporting childr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248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C72662-03C1-4E88-A803-AF4132B10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83"/>
    </mc:Choice>
    <mc:Fallback xmlns="">
      <p:transition spd="slow" advTm="27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  <a:hlinkClick r:id="rId4"/>
              </a:rPr>
              <a:t>The Every Student Succeeds Act</a:t>
            </a:r>
            <a:endParaRPr lang="en-US" dirty="0">
              <a:latin typeface="Josefin Sans" panose="020B0604020202020204" charset="0"/>
            </a:endParaRPr>
          </a:p>
          <a:p>
            <a:endParaRPr lang="en-US" dirty="0">
              <a:latin typeface="Josefin Sans" panose="020B0604020202020204" charset="0"/>
            </a:endParaRPr>
          </a:p>
          <a:p>
            <a:r>
              <a:rPr lang="en-US" dirty="0">
                <a:latin typeface="Josefin Sans" panose="020B0604020202020204" charset="0"/>
                <a:hlinkClick r:id="rId5"/>
              </a:rPr>
              <a:t>Richmond City Public School Parental Involvement in Education Policy 8-1.4</a:t>
            </a:r>
            <a:endParaRPr lang="en-US" dirty="0">
              <a:latin typeface="Josefin Sans" panose="020B0604020202020204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Reference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D221AE-6FE9-41AF-8A49-EA70E2265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0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1"/>
    </mc:Choice>
    <mc:Fallback xmlns="">
      <p:transition spd="slow" advTm="5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2617"/>
            <a:ext cx="8229600" cy="4525963"/>
          </a:xfrm>
        </p:spPr>
        <p:txBody>
          <a:bodyPr/>
          <a:lstStyle/>
          <a:p>
            <a:pPr marL="0" indent="0">
              <a:lnSpc>
                <a:spcPct val="105000"/>
              </a:lnSpc>
              <a:spcAft>
                <a:spcPts val="600"/>
              </a:spcAft>
              <a:buNone/>
              <a:defRPr/>
            </a:pPr>
            <a:r>
              <a:rPr lang="en-US" sz="2000" dirty="0">
                <a:latin typeface="Josefin Sans" panose="020B0604020202020204" charset="0"/>
              </a:rPr>
              <a:t>Title I, Part A, of the Elementary and Secondary Education Act of 1965, as amended by the Every Student Succeeds Act</a:t>
            </a:r>
            <a:r>
              <a:rPr lang="en-US" altLang="en-US" sz="2000" dirty="0">
                <a:latin typeface="Josefin Sans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is a law intended to improve basic programs in low income schools.</a:t>
            </a: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  <a:defRPr/>
            </a:pPr>
            <a:r>
              <a:rPr lang="en-US" sz="2000" b="1" dirty="0">
                <a:latin typeface="Josefin Sans" panose="020B0604020202020204" charset="0"/>
              </a:rPr>
              <a:t>The purpose is to:</a:t>
            </a:r>
            <a:r>
              <a:rPr lang="en-US" sz="2000" dirty="0">
                <a:latin typeface="Josefin Sans" panose="020B0604020202020204" charset="0"/>
              </a:rPr>
              <a:t> </a:t>
            </a: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sz="2000" dirty="0">
                <a:latin typeface="Josefin Sans" panose="020B0604020202020204" charset="0"/>
              </a:rPr>
              <a:t>provide all children significant opportunity to receive a fair, equitable, and high-quality education, and to close educational achievement gaps.</a:t>
            </a:r>
            <a:endParaRPr lang="en-US" altLang="en-US" sz="2000" dirty="0">
              <a:latin typeface="Josefin Sans" panose="020B060402020202020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About Title I	</a:t>
            </a:r>
          </a:p>
        </p:txBody>
      </p:sp>
      <p:pic>
        <p:nvPicPr>
          <p:cNvPr id="2050" name="Picture 2" descr="Image result for pictures of stude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7" y="3975196"/>
            <a:ext cx="59912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8A44E2-383B-46CE-9D75-7D425AE25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1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90"/>
    </mc:Choice>
    <mc:Fallback xmlns="">
      <p:transition spd="slow" advTm="35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a comprehensive reform strategy designed to upgrade the entire educational program in a Title I school in order to improve the achievement of the lowest- achieving students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Josefin Sans" panose="020B0604020202020204" charset="0"/>
              </a:rPr>
              <a:t>What is a schoolwide Title I program?</a:t>
            </a:r>
          </a:p>
        </p:txBody>
      </p:sp>
      <p:pic>
        <p:nvPicPr>
          <p:cNvPr id="3074" name="Picture 2" descr="Middle school students writing in workboo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44309"/>
            <a:ext cx="55245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E0F772-3B28-44EE-9206-7B3F7E2D0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97"/>
    </mc:Choice>
    <mc:Fallback xmlns="">
      <p:transition spd="slow" advTm="18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Josefin Sans" panose="020B0604020202020204" charset="0"/>
              </a:rPr>
              <a:t>To meet the needs of </a:t>
            </a:r>
            <a:r>
              <a:rPr lang="en-US" b="1" dirty="0">
                <a:latin typeface="Josefin Sans" panose="020B0604020202020204" charset="0"/>
              </a:rPr>
              <a:t>all</a:t>
            </a:r>
            <a:r>
              <a:rPr lang="en-US" dirty="0">
                <a:latin typeface="Josefin Sans" panose="020B0604020202020204" charset="0"/>
              </a:rPr>
              <a:t> students, with a focus on the needs of those children who are failing, or are at-risk of failing, to meet the challenging state academic standards </a:t>
            </a:r>
          </a:p>
          <a:p>
            <a:r>
              <a:rPr lang="en-US" dirty="0">
                <a:latin typeface="Josefin Sans" panose="020B0604020202020204" charset="0"/>
              </a:rPr>
              <a:t>To engage parents and families in the education of their children</a:t>
            </a:r>
          </a:p>
          <a:p>
            <a:r>
              <a:rPr lang="en-US" dirty="0">
                <a:latin typeface="Josefin Sans" panose="020B0604020202020204" charset="0"/>
              </a:rPr>
              <a:t>To provide professional development and other activities for teachers, paraprofessionals, and other school personnel to improve instruction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Goals of a </a:t>
            </a:r>
            <a:r>
              <a:rPr lang="en-US" dirty="0" err="1">
                <a:latin typeface="Josefin Sans" panose="020B0604020202020204" charset="0"/>
              </a:rPr>
              <a:t>Schoolwide</a:t>
            </a:r>
            <a:r>
              <a:rPr lang="en-US" dirty="0">
                <a:latin typeface="Josefin Sans" panose="020B0604020202020204" charset="0"/>
              </a:rPr>
              <a:t> Program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1FE902-2AEF-4204-BF6F-E280FAB8F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4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62"/>
    </mc:Choice>
    <mc:Fallback xmlns="">
      <p:transition spd="slow" advTm="37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Comprehensive Needs Assessment:</a:t>
            </a:r>
          </a:p>
          <a:p>
            <a:endParaRPr lang="en-US" dirty="0">
              <a:latin typeface="Josefin Sans" panose="020B0604020202020204" charset="0"/>
            </a:endParaRPr>
          </a:p>
          <a:p>
            <a:pPr lvl="1"/>
            <a:r>
              <a:rPr lang="en-US" dirty="0">
                <a:latin typeface="Josefin Sans" panose="020B0604020202020204" charset="0"/>
              </a:rPr>
              <a:t>A planning team gathers information to evaluate the strengths and weaknesses of the school community.</a:t>
            </a:r>
          </a:p>
          <a:p>
            <a:pPr lvl="1"/>
            <a:endParaRPr lang="en-US" dirty="0">
              <a:latin typeface="Josefin Sans" panose="020B0604020202020204" charset="0"/>
            </a:endParaRPr>
          </a:p>
          <a:p>
            <a:pPr lvl="1"/>
            <a:r>
              <a:rPr lang="en-US" dirty="0">
                <a:latin typeface="Josefin Sans" panose="020B0604020202020204" charset="0"/>
              </a:rPr>
              <a:t>This planning team must include at least one parent in order to make sure the community needs are addressed.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Key Components</a:t>
            </a:r>
          </a:p>
        </p:txBody>
      </p:sp>
      <p:pic>
        <p:nvPicPr>
          <p:cNvPr id="4098" name="Picture 2" descr="Image result for pictures of plann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19600"/>
            <a:ext cx="29718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59B8B2-C26F-4EF1-BDD9-7D7F7A646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5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72"/>
    </mc:Choice>
    <mc:Fallback xmlns="">
      <p:transition spd="slow" advTm="3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Josefin Sans" panose="020B0604020202020204" charset="0"/>
              </a:rPr>
              <a:t>Based on the results of the needs assessment, a comprehensive plan is developed that may include;</a:t>
            </a:r>
          </a:p>
          <a:p>
            <a:pPr marL="109728" indent="0">
              <a:buNone/>
            </a:pPr>
            <a:endParaRPr lang="en-US" sz="800" dirty="0">
              <a:latin typeface="Josefin Sans" panose="020B0604020202020204" charset="0"/>
            </a:endParaRPr>
          </a:p>
          <a:p>
            <a:r>
              <a:rPr lang="en-US" sz="2200" dirty="0">
                <a:latin typeface="Josefin Sans" panose="020B0604020202020204" charset="0"/>
              </a:rPr>
              <a:t>Hiring properly licensed and endorsed teachers and providing on-going professional development</a:t>
            </a:r>
          </a:p>
          <a:p>
            <a:r>
              <a:rPr lang="en-US" sz="2200" dirty="0">
                <a:latin typeface="Josefin Sans" panose="020B0604020202020204" charset="0"/>
              </a:rPr>
              <a:t>Strategies to increase parent and family engagement</a:t>
            </a:r>
          </a:p>
          <a:p>
            <a:r>
              <a:rPr lang="en-US" sz="2200" dirty="0">
                <a:latin typeface="Josefin Sans" panose="020B0604020202020204" charset="0"/>
              </a:rPr>
              <a:t>Coordination with other federal, state, and local funding to provide services</a:t>
            </a:r>
          </a:p>
          <a:p>
            <a:r>
              <a:rPr lang="en-US" sz="2200" dirty="0">
                <a:latin typeface="Josefin Sans" panose="020B0604020202020204" charset="0"/>
              </a:rPr>
              <a:t>Products and services to supplement the curriculum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Key Components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88B086-5A41-485D-A7D9-AACAE98CF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52"/>
    </mc:Choice>
    <mc:Fallback xmlns="">
      <p:transition spd="slow" advTm="33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11891"/>
          </a:xfrm>
        </p:spPr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Each year, the school must determine whether goals have been met.</a:t>
            </a:r>
          </a:p>
          <a:p>
            <a:endParaRPr lang="en-US" sz="800" dirty="0">
              <a:latin typeface="Josefin Sans" panose="020B0604020202020204" charset="0"/>
            </a:endParaRPr>
          </a:p>
          <a:p>
            <a:r>
              <a:rPr lang="en-US" dirty="0">
                <a:latin typeface="Josefin Sans" panose="020B0604020202020204" charset="0"/>
              </a:rPr>
              <a:t>The school must reflect on student progress and how to make adjustments to meet the needs of all students.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Annual Review</a:t>
            </a:r>
            <a:r>
              <a:rPr lang="en-US" dirty="0"/>
              <a:t>	</a:t>
            </a:r>
          </a:p>
        </p:txBody>
      </p:sp>
      <p:pic>
        <p:nvPicPr>
          <p:cNvPr id="1026" name="Picture 2" descr="Image result for pictures of studen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62400"/>
            <a:ext cx="6248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E97E1F-BB02-4915-9707-6AD6C8698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4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0"/>
    </mc:Choice>
    <mc:Fallback xmlns="">
      <p:transition spd="slow" advTm="14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Josefin Sans" panose="020B0604020202020204" charset="0"/>
              </a:rPr>
              <a:t>Before and after school and summer programs</a:t>
            </a:r>
          </a:p>
          <a:p>
            <a:r>
              <a:rPr lang="en-US" dirty="0">
                <a:latin typeface="Josefin Sans" panose="020B0604020202020204" charset="0"/>
              </a:rPr>
              <a:t>Additional teachers and support staff</a:t>
            </a:r>
          </a:p>
          <a:p>
            <a:r>
              <a:rPr lang="en-US" dirty="0">
                <a:latin typeface="Josefin Sans" panose="020B0604020202020204" charset="0"/>
              </a:rPr>
              <a:t>Professional Development for teachers, paraprofessionals, and other school personnel to improve instruction </a:t>
            </a:r>
          </a:p>
          <a:p>
            <a:r>
              <a:rPr lang="en-US" dirty="0">
                <a:latin typeface="Josefin Sans" panose="020B0604020202020204" charset="0"/>
              </a:rPr>
              <a:t>Programs to improve achievement in core academic areas, such as reading and math</a:t>
            </a:r>
          </a:p>
          <a:p>
            <a:r>
              <a:rPr lang="en-US" dirty="0">
                <a:latin typeface="Josefin Sans" panose="020B0604020202020204" charset="0"/>
              </a:rPr>
              <a:t>Counseling and mentoring programs</a:t>
            </a:r>
          </a:p>
          <a:p>
            <a:r>
              <a:rPr lang="en-US" dirty="0">
                <a:latin typeface="Josefin Sans" panose="020B0604020202020204" charset="0"/>
              </a:rPr>
              <a:t>Remediation services for students who are failing, or at risk of failing, to meet state academic standards</a:t>
            </a:r>
          </a:p>
          <a:p>
            <a:r>
              <a:rPr lang="en-US" dirty="0">
                <a:latin typeface="Josefin Sans" panose="020B0604020202020204" charset="0"/>
              </a:rPr>
              <a:t>Parent and family engagement activities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Josefin Sans" panose="020B0604020202020204" charset="0"/>
              </a:rPr>
              <a:t>Services that may be offered…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32DDE8-4785-4C3C-A64E-4C241F1DF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4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32"/>
    </mc:Choice>
    <mc:Fallback xmlns="">
      <p:transition spd="slow" advTm="52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4940491"/>
          </a:xfrm>
        </p:spPr>
        <p:txBody>
          <a:bodyPr/>
          <a:lstStyle/>
          <a:p>
            <a:r>
              <a:rPr lang="en-US" dirty="0">
                <a:latin typeface="Josefin Sans" panose="020B0604020202020204" charset="0"/>
              </a:rPr>
              <a:t>As a parent or family member, you are invited to participate in the development and evaluation of the </a:t>
            </a:r>
            <a:r>
              <a:rPr lang="en-US" dirty="0" err="1">
                <a:latin typeface="Josefin Sans" panose="020B0604020202020204" charset="0"/>
              </a:rPr>
              <a:t>schoolwide</a:t>
            </a:r>
            <a:r>
              <a:rPr lang="en-US" dirty="0">
                <a:latin typeface="Josefin Sans" panose="020B0604020202020204" charset="0"/>
              </a:rPr>
              <a:t> plan and parent and family engagement policy. </a:t>
            </a:r>
          </a:p>
          <a:p>
            <a:r>
              <a:rPr lang="en-US" dirty="0">
                <a:latin typeface="Josefin Sans" panose="020B0604020202020204" charset="0"/>
              </a:rPr>
              <a:t>You may also be invited to participate in family literacy programs or parent and family engagement activities held at your child’s school.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Josefin Sans" pitchFamily="2" charset="0"/>
              </a:rPr>
              <a:t>Parent and Family Engagement</a:t>
            </a:r>
            <a:r>
              <a:rPr lang="en-US" dirty="0">
                <a:latin typeface="Josefin Sans" panose="020B0604020202020204" charset="0"/>
              </a:rPr>
              <a:t>	</a:t>
            </a:r>
          </a:p>
        </p:txBody>
      </p:sp>
      <p:pic>
        <p:nvPicPr>
          <p:cNvPr id="5122" name="Picture 2" descr="How to Motivate Your Child to Re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267200"/>
            <a:ext cx="314325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pictures of parents reading to chi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321969"/>
            <a:ext cx="2362200" cy="186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17C1F6-C4EC-4E2B-B221-EC3B39BFE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7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0"/>
    </mc:Choice>
    <mc:Fallback xmlns="">
      <p:transition spd="slow" advTm="29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473</TotalTime>
  <Words>616</Words>
  <Application>Microsoft Office PowerPoint</Application>
  <PresentationFormat>On-screen Show (4:3)</PresentationFormat>
  <Paragraphs>70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Josefin Sans</vt:lpstr>
      <vt:lpstr>Lucida Sans Unicode</vt:lpstr>
      <vt:lpstr>Tahoma</vt:lpstr>
      <vt:lpstr>Verdana</vt:lpstr>
      <vt:lpstr>Wingdings 2</vt:lpstr>
      <vt:lpstr>Wingdings 3</vt:lpstr>
      <vt:lpstr>Concourse</vt:lpstr>
      <vt:lpstr>Schoolwide Title I Programs </vt:lpstr>
      <vt:lpstr>About Title I </vt:lpstr>
      <vt:lpstr>What is a schoolwide Title I program?</vt:lpstr>
      <vt:lpstr>Goals of a Schoolwide Program</vt:lpstr>
      <vt:lpstr>Key Components</vt:lpstr>
      <vt:lpstr>Key Components</vt:lpstr>
      <vt:lpstr>Annual Review </vt:lpstr>
      <vt:lpstr>Services that may be offered…</vt:lpstr>
      <vt:lpstr>Parent and Family Engagement </vt:lpstr>
      <vt:lpstr>Role of Parents and Family </vt:lpstr>
      <vt:lpstr>Required Notifications</vt:lpstr>
      <vt:lpstr>Supporting your child at home…</vt:lpstr>
      <vt:lpstr>Remember, it is a team effort!</vt:lpstr>
      <vt:lpstr>Reference</vt:lpstr>
    </vt:vector>
  </TitlesOfParts>
  <Company>Richmond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Schoolwide Title I Programs</dc:title>
  <dc:creator>Sabrina Beamon</dc:creator>
  <cp:lastModifiedBy>Shannon Mccall</cp:lastModifiedBy>
  <cp:revision>37</cp:revision>
  <cp:lastPrinted>2019-08-22T13:13:14Z</cp:lastPrinted>
  <dcterms:created xsi:type="dcterms:W3CDTF">2019-08-21T18:57:45Z</dcterms:created>
  <dcterms:modified xsi:type="dcterms:W3CDTF">2022-08-04T15:04:54Z</dcterms:modified>
</cp:coreProperties>
</file>